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58" r:id="rId4"/>
    <p:sldId id="257" r:id="rId5"/>
    <p:sldId id="260" r:id="rId6"/>
    <p:sldId id="261" r:id="rId7"/>
    <p:sldId id="262" r:id="rId8"/>
    <p:sldId id="265" r:id="rId9"/>
    <p:sldId id="263" r:id="rId10"/>
    <p:sldId id="268" r:id="rId11"/>
    <p:sldId id="270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0053" autoAdjust="0"/>
  </p:normalViewPr>
  <p:slideViewPr>
    <p:cSldViewPr>
      <p:cViewPr>
        <p:scale>
          <a:sx n="108" d="100"/>
          <a:sy n="108" d="100"/>
        </p:scale>
        <p:origin x="-1620" y="-17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890255" y="3154210"/>
            <a:ext cx="7772400" cy="1470025"/>
          </a:xfrm>
        </p:spPr>
        <p:txBody>
          <a:bodyPr/>
          <a:lstStyle/>
          <a:p>
            <a:r>
              <a:rPr lang="ru-RU" sz="4000" dirty="0">
                <a:solidFill>
                  <a:prstClr val="black"/>
                </a:solidFill>
              </a:rPr>
              <a:t>«Роль пальчиковых игр в развитии детей раннего возраста.»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175" y="260648"/>
            <a:ext cx="6536726" cy="284431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23866">
            <a:off x="4150506" y="5125974"/>
            <a:ext cx="1299681" cy="1145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5843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9076" y="188640"/>
            <a:ext cx="8928992" cy="764703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Кинезиологические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упражнения.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124744"/>
            <a:ext cx="4104456" cy="553570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124744"/>
            <a:ext cx="4206599" cy="554005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32969929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Играйте с удовольствием!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395536" y="260649"/>
            <a:ext cx="1546251" cy="115212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7380312" y="260648"/>
            <a:ext cx="1296144" cy="108012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914" y="1529766"/>
            <a:ext cx="8299084" cy="4995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477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4152"/>
            <a:ext cx="8568952" cy="1786210"/>
          </a:xfrm>
        </p:spPr>
        <p:txBody>
          <a:bodyPr>
            <a:normAutofit/>
          </a:bodyPr>
          <a:lstStyle/>
          <a:p>
            <a:pPr lvl="0">
              <a:spcBef>
                <a:spcPts val="0"/>
              </a:spcBef>
            </a:pPr>
            <a:r>
              <a:rPr lang="ru-RU" sz="2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«Ум ребёнка находиться на кончиках пальцев.»</a:t>
            </a:r>
            <a:r>
              <a:rPr lang="ru-RU" sz="1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В.А. Сухомлинский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598648"/>
            <a:ext cx="1512168" cy="106365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2122" y="404664"/>
            <a:ext cx="1296144" cy="1152128"/>
          </a:xfrm>
          <a:prstGeom prst="rect">
            <a:avLst/>
          </a:prstGeom>
        </p:spPr>
      </p:pic>
      <p:sp>
        <p:nvSpPr>
          <p:cNvPr id="6" name="Прямоугольник с двумя вырезанными соседними углами 5"/>
          <p:cNvSpPr/>
          <p:nvPr/>
        </p:nvSpPr>
        <p:spPr>
          <a:xfrm>
            <a:off x="683568" y="1772816"/>
            <a:ext cx="7920880" cy="4536504"/>
          </a:xfrm>
          <a:prstGeom prst="snip2Same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449580" algn="just">
              <a:spcAft>
                <a:spcPts val="600"/>
              </a:spcAft>
            </a:pPr>
            <a:r>
              <a:rPr lang="ru-RU" sz="1600" b="1" dirty="0">
                <a:solidFill>
                  <a:srgbClr val="1B1C2A"/>
                </a:solidFill>
                <a:latin typeface="Times New Roman"/>
                <a:ea typeface="Times New Roman"/>
              </a:rPr>
              <a:t>Цель: </a:t>
            </a:r>
            <a:endParaRPr lang="ru-RU" sz="1600" b="1" dirty="0">
              <a:latin typeface="Times New Roman"/>
              <a:ea typeface="Times New Roman"/>
            </a:endParaRPr>
          </a:p>
          <a:p>
            <a:pPr marL="449580" algn="just">
              <a:spcAft>
                <a:spcPts val="600"/>
              </a:spcAft>
            </a:pPr>
            <a:r>
              <a:rPr lang="ru-RU" sz="1600" i="1" dirty="0" smtClean="0">
                <a:solidFill>
                  <a:srgbClr val="1B1C2A"/>
                </a:solidFill>
                <a:latin typeface="Times New Roman"/>
                <a:ea typeface="Times New Roman"/>
              </a:rPr>
              <a:t>Формировать умения согласовывать речь и движения, способствовать развитию координации и мелкой моторики.</a:t>
            </a:r>
            <a:endParaRPr lang="ru-RU" sz="1600" i="1" dirty="0">
              <a:latin typeface="Times New Roman"/>
              <a:ea typeface="Times New Roman"/>
            </a:endParaRPr>
          </a:p>
          <a:p>
            <a:pPr marL="449580" algn="just">
              <a:spcAft>
                <a:spcPts val="600"/>
              </a:spcAft>
            </a:pPr>
            <a:r>
              <a:rPr lang="ru-RU" sz="1600" b="1" dirty="0">
                <a:solidFill>
                  <a:srgbClr val="1B1C2A"/>
                </a:solidFill>
                <a:latin typeface="Times New Roman"/>
                <a:ea typeface="Times New Roman"/>
              </a:rPr>
              <a:t>Задачи: </a:t>
            </a:r>
            <a:endParaRPr lang="ru-RU" sz="1600" b="1" dirty="0" smtClean="0">
              <a:latin typeface="Times New Roman"/>
              <a:ea typeface="Times New Roman"/>
            </a:endParaRPr>
          </a:p>
          <a:p>
            <a:pPr algn="just">
              <a:spcAft>
                <a:spcPts val="600"/>
              </a:spcAft>
            </a:pPr>
            <a:r>
              <a:rPr lang="ru-RU" sz="2800" b="1" dirty="0" smtClean="0">
                <a:solidFill>
                  <a:srgbClr val="1B1C2A"/>
                </a:solidFill>
                <a:latin typeface="Times New Roman"/>
                <a:ea typeface="Times New Roman"/>
              </a:rPr>
              <a:t> </a:t>
            </a:r>
            <a:r>
              <a:rPr lang="ru-RU" sz="1600" b="1" dirty="0">
                <a:solidFill>
                  <a:srgbClr val="1B1C2A"/>
                </a:solidFill>
                <a:latin typeface="Times New Roman"/>
                <a:ea typeface="Times New Roman"/>
              </a:rPr>
              <a:t>.  </a:t>
            </a:r>
            <a:r>
              <a:rPr lang="ru-RU" sz="1600" dirty="0">
                <a:solidFill>
                  <a:srgbClr val="1B1C2A"/>
                </a:solidFill>
                <a:latin typeface="Times New Roman"/>
                <a:ea typeface="Times New Roman"/>
              </a:rPr>
              <a:t>Совершенствовать тактильную чувствительность; (игры с твёрдыми, сыпучими, жидкими материалами, хождение пальчиками по гладкой и шершавой поверхности, исследование тканей, дерева, меха, природного материала).</a:t>
            </a:r>
            <a:endParaRPr lang="ru-RU" sz="1600" dirty="0">
              <a:latin typeface="Times New Roman"/>
              <a:ea typeface="Times New Roman"/>
            </a:endParaRPr>
          </a:p>
          <a:p>
            <a:pPr algn="just">
              <a:spcAft>
                <a:spcPts val="600"/>
              </a:spcAft>
            </a:pPr>
            <a:r>
              <a:rPr lang="ru-RU" sz="1600" b="1" dirty="0">
                <a:solidFill>
                  <a:srgbClr val="1B1C2A"/>
                </a:solidFill>
                <a:latin typeface="Times New Roman"/>
                <a:ea typeface="Times New Roman"/>
              </a:rPr>
              <a:t>. </a:t>
            </a:r>
            <a:r>
              <a:rPr lang="ru-RU" sz="1600" dirty="0">
                <a:solidFill>
                  <a:srgbClr val="1B1C2A"/>
                </a:solidFill>
                <a:latin typeface="Times New Roman"/>
                <a:ea typeface="Times New Roman"/>
              </a:rPr>
              <a:t>Способствовать развитию мыслительных функций, памяти, внимания, любознательности.</a:t>
            </a:r>
            <a:endParaRPr lang="ru-RU" sz="1600" dirty="0">
              <a:latin typeface="Times New Roman"/>
              <a:ea typeface="Times New Roman"/>
            </a:endParaRPr>
          </a:p>
          <a:p>
            <a:pPr algn="just">
              <a:spcAft>
                <a:spcPts val="600"/>
              </a:spcAft>
            </a:pPr>
            <a:r>
              <a:rPr lang="ru-RU" sz="1600" b="1" dirty="0">
                <a:solidFill>
                  <a:srgbClr val="1B1C2A"/>
                </a:solidFill>
                <a:latin typeface="Times New Roman"/>
                <a:ea typeface="Times New Roman"/>
              </a:rPr>
              <a:t>. </a:t>
            </a:r>
            <a:r>
              <a:rPr lang="ru-RU" sz="1600" dirty="0">
                <a:solidFill>
                  <a:srgbClr val="1B1C2A"/>
                </a:solidFill>
                <a:latin typeface="Times New Roman"/>
                <a:ea typeface="Times New Roman"/>
              </a:rPr>
              <a:t>Способствовать развитию речи; обогащению и активизации словаря; заучиванию коротких текстов,  (</a:t>
            </a:r>
            <a:r>
              <a:rPr lang="ru-RU" sz="1600" dirty="0" err="1">
                <a:solidFill>
                  <a:srgbClr val="1B1C2A"/>
                </a:solidFill>
                <a:latin typeface="Times New Roman"/>
                <a:ea typeface="Times New Roman"/>
              </a:rPr>
              <a:t>потешек</a:t>
            </a:r>
            <a:r>
              <a:rPr lang="ru-RU" sz="1600" dirty="0">
                <a:solidFill>
                  <a:srgbClr val="1B1C2A"/>
                </a:solidFill>
                <a:latin typeface="Times New Roman"/>
                <a:ea typeface="Times New Roman"/>
              </a:rPr>
              <a:t>, прибауток).</a:t>
            </a:r>
            <a:endParaRPr lang="ru-RU" sz="1600" dirty="0">
              <a:latin typeface="Times New Roman"/>
              <a:ea typeface="Times New Roman"/>
            </a:endParaRPr>
          </a:p>
          <a:p>
            <a:pPr algn="just">
              <a:spcAft>
                <a:spcPts val="600"/>
              </a:spcAft>
            </a:pPr>
            <a:r>
              <a:rPr lang="ru-RU" sz="1600" b="1" dirty="0">
                <a:solidFill>
                  <a:srgbClr val="1B1C2A"/>
                </a:solidFill>
                <a:latin typeface="Times New Roman"/>
                <a:ea typeface="Times New Roman"/>
              </a:rPr>
              <a:t>. </a:t>
            </a:r>
            <a:r>
              <a:rPr lang="ru-RU" sz="1600" dirty="0">
                <a:solidFill>
                  <a:srgbClr val="1B1C2A"/>
                </a:solidFill>
                <a:latin typeface="Times New Roman"/>
                <a:ea typeface="Times New Roman"/>
              </a:rPr>
              <a:t>Способствовать развитию эмоциональной отзывчивости, коммуникабельности, установлению  дружелюбных, доверительных отношений с взрослым (воспитателем).</a:t>
            </a:r>
            <a:endParaRPr lang="ru-RU" sz="1600" dirty="0">
              <a:latin typeface="Times New Roman"/>
              <a:ea typeface="Times New Roman"/>
            </a:endParaRPr>
          </a:p>
          <a:p>
            <a:pPr marL="449580" algn="just">
              <a:spcAft>
                <a:spcPts val="600"/>
              </a:spcAft>
            </a:pPr>
            <a:endParaRPr lang="ru-RU" sz="1400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6688075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04664"/>
            <a:ext cx="8352928" cy="615851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40674">
            <a:off x="465917" y="192479"/>
            <a:ext cx="1037672" cy="837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5494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>
              <a:defRPr/>
            </a:pPr>
            <a:r>
              <a:rPr lang="ru-RU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Развитие мелкой моторики рук детей раннего возраста.</a:t>
            </a:r>
            <a:r>
              <a:rPr lang="ru-RU" sz="4000" dirty="0">
                <a:solidFill>
                  <a:sysClr val="windowText" lastClr="000000"/>
                </a:solidFill>
              </a:rPr>
              <a:t/>
            </a:r>
            <a:br>
              <a:rPr lang="ru-RU" sz="4000" dirty="0">
                <a:solidFill>
                  <a:sysClr val="windowText" lastClr="000000"/>
                </a:solidFill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268760"/>
            <a:ext cx="6875712" cy="2093543"/>
          </a:xfrm>
        </p:spPr>
        <p:txBody>
          <a:bodyPr>
            <a:normAutofit fontScale="92500" lnSpcReduction="10000"/>
          </a:bodyPr>
          <a:lstStyle/>
          <a:p>
            <a:pPr lvl="0" algn="just" fontAlgn="base">
              <a:lnSpc>
                <a:spcPct val="115000"/>
              </a:lnSpc>
              <a:defRPr/>
            </a:pPr>
            <a:r>
              <a:rPr lang="ru-RU" sz="1600" dirty="0">
                <a:latin typeface="Times New Roman" pitchFamily="18" charset="0"/>
                <a:ea typeface="Times New Roman"/>
                <a:cs typeface="Times New Roman" pitchFamily="18" charset="0"/>
              </a:rPr>
              <a:t>Пальчиковые игры и упражнения – уникальное средство для развития мелкой моторики и </a:t>
            </a:r>
            <a:r>
              <a:rPr lang="ru-RU" sz="16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речи </a:t>
            </a:r>
            <a:r>
              <a:rPr lang="ru-RU" sz="16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. </a:t>
            </a:r>
            <a:r>
              <a:rPr lang="ru-RU" sz="1600" dirty="0">
                <a:latin typeface="Times New Roman" pitchFamily="18" charset="0"/>
                <a:ea typeface="Times New Roman"/>
                <a:cs typeface="Times New Roman" pitchFamily="18" charset="0"/>
              </a:rPr>
              <a:t>Разучивание текстов с использованием пальчиковой гимнастики стимулирует развитие речи, пространственного мышления, внимания, воображения, воспитывает быстроту реакции и эмоциональную выразительность. Ребенок лучше запоминает стихотворные тексты, его речь делается более выразительной. Игры с пальчиками – это не только стимул для развития речи и мелкой моторики, но и один из вариантов радостного общения с близкими людьми.</a:t>
            </a:r>
          </a:p>
          <a:p>
            <a:pPr marL="0" lvl="0" indent="0" algn="just">
              <a:buNone/>
            </a:pPr>
            <a:endParaRPr lang="ru-RU" dirty="0">
              <a:solidFill>
                <a:prstClr val="black"/>
              </a:solidFill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501008"/>
            <a:ext cx="7864872" cy="266429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63205">
            <a:off x="7655195" y="697658"/>
            <a:ext cx="1183876" cy="702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7276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Ручки ребёнка подготавливают почву</a:t>
            </a:r>
            <a:br>
              <a:rPr lang="ru-RU" sz="2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для  последующего развития </a:t>
            </a:r>
            <a:r>
              <a:rPr lang="ru-RU" sz="27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ре</a:t>
            </a: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чи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.»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>
                <a:solidFill>
                  <a:prstClr val="black"/>
                </a:solidFill>
              </a:rPr>
              <a:t/>
            </a:r>
            <a:br>
              <a:rPr lang="ru-RU" sz="2700" dirty="0">
                <a:solidFill>
                  <a:prstClr val="black"/>
                </a:solidFill>
              </a:rPr>
            </a:br>
            <a:endParaRPr lang="ru-RU" sz="27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268760"/>
            <a:ext cx="7416825" cy="5179066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775102" y="120930"/>
            <a:ext cx="1045370" cy="93180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20929"/>
            <a:ext cx="1296144" cy="1219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5222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8424936" cy="6336704"/>
          </a:xfrm>
        </p:spPr>
      </p:pic>
    </p:spTree>
    <p:extLst>
      <p:ext uri="{BB962C8B-B14F-4D97-AF65-F5344CB8AC3E}">
        <p14:creationId xmlns:p14="http://schemas.microsoft.com/office/powerpoint/2010/main" val="36908621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>
                <a:solidFill>
                  <a:prstClr val="black"/>
                </a:solidFill>
              </a:rPr>
              <a:t>«</a:t>
            </a:r>
            <a:r>
              <a:rPr lang="ru-RU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Ладушки», «Сорока», </a:t>
            </a:r>
            <a:br>
              <a:rPr lang="ru-RU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«Этот пальчик»</a:t>
            </a:r>
            <a:br>
              <a:rPr lang="ru-RU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Это первые игры, с которыми знакомиться ребёнок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50436" flipH="1">
            <a:off x="842237" y="332182"/>
            <a:ext cx="1060472" cy="961264"/>
          </a:xfrm>
        </p:spPr>
      </p:pic>
      <p:sp>
        <p:nvSpPr>
          <p:cNvPr id="5" name="Прямоугольник 4"/>
          <p:cNvSpPr/>
          <p:nvPr/>
        </p:nvSpPr>
        <p:spPr>
          <a:xfrm>
            <a:off x="539552" y="1916832"/>
            <a:ext cx="45365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  <a:defRPr/>
            </a:pPr>
            <a:r>
              <a:rPr lang="ru-RU" sz="1600" kern="0" dirty="0" smtClean="0">
                <a:solidFill>
                  <a:prstClr val="black"/>
                </a:solidFill>
              </a:rPr>
              <a:t>.</a:t>
            </a:r>
            <a:r>
              <a:rPr lang="ru-RU" kern="0" dirty="0" smtClean="0">
                <a:solidFill>
                  <a:prstClr val="black"/>
                </a:solidFill>
              </a:rPr>
              <a:t> </a:t>
            </a:r>
            <a:endParaRPr lang="ru-RU" sz="1600" kern="0" dirty="0">
              <a:solidFill>
                <a:prstClr val="black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07504" y="1556792"/>
            <a:ext cx="4392488" cy="345638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>
              <a:spcBef>
                <a:spcPct val="20000"/>
              </a:spcBef>
              <a:defRPr/>
            </a:pPr>
            <a:r>
              <a:rPr lang="ru-RU" sz="160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Они передаются из поколения в поколение не случайно- в них заложена вековая мудрость народа.</a:t>
            </a:r>
          </a:p>
          <a:p>
            <a:pPr lvl="0" algn="just">
              <a:defRPr/>
            </a:pPr>
            <a:r>
              <a:rPr lang="ru-RU" sz="160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Именно эти игры дают возможность устанавливать эмоциональный контакт между взрослым и ребёнком, развивать понимание обращённой речи, активировать работу пальцев рук, что в свою очередь имеет важное значение для развития внимания,, памяти, аналитического мышления, зрительного и слухового  восприятия . В том числе и речи, а в дальнейшем  формированию письма.</a:t>
            </a:r>
            <a:r>
              <a:rPr lang="ru-RU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kern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700808"/>
            <a:ext cx="4032448" cy="475252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683568" y="5157192"/>
            <a:ext cx="3960440" cy="144016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188640"/>
            <a:ext cx="1096177" cy="108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2740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719" y="116632"/>
            <a:ext cx="8229600" cy="1143000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Примеры пальчиковых игр.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196752"/>
            <a:ext cx="4104456" cy="5445224"/>
          </a:xfr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196752"/>
            <a:ext cx="3816424" cy="541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54711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395534" y="116633"/>
            <a:ext cx="8528919" cy="144016"/>
          </a:xfrm>
          <a:solidFill>
            <a:schemeClr val="bg2">
              <a:lumMod val="90000"/>
            </a:schemeClr>
          </a:solidFill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567491"/>
            <a:ext cx="4279517" cy="6025430"/>
          </a:xfrm>
          <a:prstGeom prst="rect">
            <a:avLst/>
          </a:prstGeom>
        </p:spPr>
      </p:pic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 flipV="1">
            <a:off x="755576" y="6126163"/>
            <a:ext cx="1152128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567491"/>
            <a:ext cx="4176713" cy="6025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400013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327</TotalTime>
  <Words>297</Words>
  <Application>Microsoft Office PowerPoint</Application>
  <PresentationFormat>Экран (4:3)</PresentationFormat>
  <Paragraphs>20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«Роль пальчиковых игр в развитии детей раннего возраста.»</vt:lpstr>
      <vt:lpstr>«Ум ребёнка находиться на кончиках пальцев.»  В.А. Сухомлинский</vt:lpstr>
      <vt:lpstr>Презентация PowerPoint</vt:lpstr>
      <vt:lpstr>Развитие мелкой моторики рук детей раннего возраста. </vt:lpstr>
      <vt:lpstr>«Ручки ребёнка подготавливают почву для  последующего развития речи.»  </vt:lpstr>
      <vt:lpstr>Презентация PowerPoint</vt:lpstr>
      <vt:lpstr>«Ладушки», «Сорока»,  «Этот пальчик» Это первые игры, с которыми знакомиться ребёнок</vt:lpstr>
      <vt:lpstr>Примеры пальчиковых игр.</vt:lpstr>
      <vt:lpstr> </vt:lpstr>
      <vt:lpstr>Кинезиологические  упражнения.</vt:lpstr>
      <vt:lpstr>Играйте с удовольствием!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«Роль пальчиковых игр в развитии детей раннего возраста.»</dc:title>
  <dc:creator>Admin</dc:creator>
  <cp:lastModifiedBy>Win10</cp:lastModifiedBy>
  <cp:revision>28</cp:revision>
  <dcterms:created xsi:type="dcterms:W3CDTF">2021-02-02T20:11:05Z</dcterms:created>
  <dcterms:modified xsi:type="dcterms:W3CDTF">2022-11-22T16:51:22Z</dcterms:modified>
</cp:coreProperties>
</file>